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1" r:id="rId3"/>
    <p:sldId id="271" r:id="rId4"/>
    <p:sldId id="267" r:id="rId5"/>
    <p:sldId id="282" r:id="rId6"/>
    <p:sldId id="259" r:id="rId7"/>
    <p:sldId id="310" r:id="rId8"/>
    <p:sldId id="262" r:id="rId9"/>
    <p:sldId id="277" r:id="rId10"/>
    <p:sldId id="285" r:id="rId11"/>
    <p:sldId id="302" r:id="rId12"/>
    <p:sldId id="290" r:id="rId13"/>
    <p:sldId id="291" r:id="rId14"/>
    <p:sldId id="309" r:id="rId15"/>
    <p:sldId id="274" r:id="rId16"/>
    <p:sldId id="278" r:id="rId17"/>
    <p:sldId id="296" r:id="rId18"/>
    <p:sldId id="306" r:id="rId19"/>
    <p:sldId id="263" r:id="rId20"/>
    <p:sldId id="264" r:id="rId21"/>
    <p:sldId id="276" r:id="rId22"/>
    <p:sldId id="273" r:id="rId23"/>
    <p:sldId id="265" r:id="rId24"/>
    <p:sldId id="294" r:id="rId25"/>
    <p:sldId id="293" r:id="rId26"/>
    <p:sldId id="268" r:id="rId27"/>
    <p:sldId id="270" r:id="rId2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orah M. Gray" initials="DMG" lastIdx="25" clrIdx="0">
    <p:extLst>
      <p:ext uri="{19B8F6BF-5375-455C-9EA6-DF929625EA0E}">
        <p15:presenceInfo xmlns:p15="http://schemas.microsoft.com/office/powerpoint/2012/main" userId="S-1-5-21-1825870922-4134281284-2277261234-1224" providerId="AD"/>
      </p:ext>
    </p:extLst>
  </p:cmAuthor>
  <p:cmAuthor id="2" name="Deborah M. Gray" initials="DMG [2]" lastIdx="1" clrIdx="1">
    <p:extLst>
      <p:ext uri="{19B8F6BF-5375-455C-9EA6-DF929625EA0E}">
        <p15:presenceInfo xmlns:p15="http://schemas.microsoft.com/office/powerpoint/2012/main" userId="S::Deborah.Gray@co.pine.mn.us::be8f816b-c909-41af-946f-afbf08ece07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88810" autoAdjust="0"/>
  </p:normalViewPr>
  <p:slideViewPr>
    <p:cSldViewPr>
      <p:cViewPr varScale="1">
        <p:scale>
          <a:sx n="76" d="100"/>
          <a:sy n="76" d="100"/>
        </p:scale>
        <p:origin x="20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1550" y="58"/>
      </p:cViewPr>
      <p:guideLst>
        <p:guide orient="horz" pos="290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cpine\pcof\AdministratorShare\Administrator\Budget\2013\BudgetSummaryByFund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3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5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pine\pcof\AdministratorShare\Administrator\Budget\2016%20Budget\TNT\2016TNTCalculat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cpine\pcof\AdministratorShare\Administrator\Budget\2019%20Budget\TNT\2019TNTCalculation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pcpine\pcof\AdministratorShare\Administrator\Budget\2013\BudgetSummaryByFun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pine\pcof\AdministratorShare\Administrator\Budget\2016%20Budget\TNT\2016TNTCalculation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pcpine\pcof\AdministratorShare\Administrator\Budget\2019%20Budget\TNT\2019TNTCalcul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6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2021</a:t>
            </a:r>
            <a:r>
              <a:rPr lang="en-US" baseline="0"/>
              <a:t> Spending By Fund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37-4352-95E2-9F05E45295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37-4352-95E2-9F05E4529534}"/>
              </c:ext>
            </c:extLst>
          </c:dPt>
          <c:dLbls>
            <c:dLbl>
              <c:idx val="0"/>
              <c:layout>
                <c:manualLayout>
                  <c:x val="1.2359361329833771E-2"/>
                  <c:y val="-0.15225904053659964"/>
                </c:manualLayout>
              </c:layout>
              <c:tx>
                <c:rich>
                  <a:bodyPr/>
                  <a:lstStyle/>
                  <a:p>
                    <a:fld id="{922C17BA-1C58-466F-803D-F6CB922F6AFC}" type="CATEGORYNAME">
                      <a:rPr lang="en-US" sz="1200" baseline="0"/>
                      <a:pPr/>
                      <a:t>[CATEGORY NAME]</a:t>
                    </a:fld>
                    <a:r>
                      <a:rPr lang="en-US" sz="1200" baseline="0" dirty="0"/>
                      <a:t>, </a:t>
                    </a:r>
                    <a:fld id="{8215A84D-8B8D-43C8-A68A-9B05CBED0570}" type="VALUE">
                      <a:rPr lang="en-US" sz="1200" baseline="0"/>
                      <a:pPr/>
                      <a:t>[VALUE]</a:t>
                    </a:fld>
                    <a:endParaRPr lang="en-US" sz="12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A37-4352-95E2-9F05E4529534}"/>
                </c:ext>
              </c:extLst>
            </c:dLbl>
            <c:dLbl>
              <c:idx val="1"/>
              <c:layout>
                <c:manualLayout>
                  <c:x val="1.9070209973753281E-2"/>
                  <c:y val="-0.21572506561679791"/>
                </c:manualLayout>
              </c:layout>
              <c:tx>
                <c:rich>
                  <a:bodyPr/>
                  <a:lstStyle/>
                  <a:p>
                    <a:fld id="{36F0B51E-8934-4310-8BFD-4EAB383B8511}" type="CATEGORYNAME">
                      <a:rPr lang="en-US" sz="1200" baseline="0"/>
                      <a:pPr/>
                      <a:t>[CATEGORY NAME]</a:t>
                    </a:fld>
                    <a:r>
                      <a:rPr lang="en-US" sz="1200" baseline="0" dirty="0"/>
                      <a:t>, </a:t>
                    </a:r>
                    <a:fld id="{B8E93258-65D7-46CB-A366-F922304E7FF0}" type="VALUE">
                      <a:rPr lang="en-US" sz="1200" baseline="0"/>
                      <a:pPr/>
                      <a:t>[VALUE]</a:t>
                    </a:fld>
                    <a:endParaRPr lang="en-US" sz="12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A37-4352-95E2-9F05E45295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'Personnel Costs'!$B$12:$B$13</c:f>
              <c:strCache>
                <c:ptCount val="2"/>
                <c:pt idx="0">
                  <c:v>Personnel</c:v>
                </c:pt>
                <c:pt idx="1">
                  <c:v>non-personnel</c:v>
                </c:pt>
              </c:strCache>
            </c:strRef>
          </c:cat>
          <c:val>
            <c:numRef>
              <c:f>'Personnel Costs'!$C$12:$C$13</c:f>
              <c:numCache>
                <c:formatCode>0.0%</c:formatCode>
                <c:ptCount val="2"/>
                <c:pt idx="0">
                  <c:v>0.52910000000000001</c:v>
                </c:pt>
                <c:pt idx="1">
                  <c:v>0.47099999999999997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37-4352-95E2-9F05E4529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088056"/>
        <c:axId val="453092976"/>
      </c:barChart>
      <c:catAx>
        <c:axId val="453088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092976"/>
        <c:crosses val="autoZero"/>
        <c:auto val="1"/>
        <c:lblAlgn val="ctr"/>
        <c:lblOffset val="100"/>
        <c:noMultiLvlLbl val="0"/>
      </c:catAx>
      <c:valAx>
        <c:axId val="453092976"/>
        <c:scaling>
          <c:orientation val="minMax"/>
          <c:max val="4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088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'General Fund'!$I$5:$I$16</c:f>
              <c:strCache>
                <c:ptCount val="12"/>
                <c:pt idx="0">
                  <c:v>Sheriff Operations</c:v>
                </c:pt>
                <c:pt idx="1">
                  <c:v>Jail</c:v>
                </c:pt>
                <c:pt idx="2">
                  <c:v>Attorney</c:v>
                </c:pt>
                <c:pt idx="3">
                  <c:v>Probation</c:v>
                </c:pt>
                <c:pt idx="4">
                  <c:v>Dispatch</c:v>
                </c:pt>
                <c:pt idx="5">
                  <c:v>Govt. Bldgs.</c:v>
                </c:pt>
                <c:pt idx="6">
                  <c:v>IT</c:v>
                </c:pt>
                <c:pt idx="7">
                  <c:v>Auditor</c:v>
                </c:pt>
                <c:pt idx="8">
                  <c:v>Assessor</c:v>
                </c:pt>
                <c:pt idx="9">
                  <c:v>Administrator</c:v>
                </c:pt>
                <c:pt idx="10">
                  <c:v>SCORE Recycling</c:v>
                </c:pt>
                <c:pt idx="11">
                  <c:v>Recorder</c:v>
                </c:pt>
              </c:strCache>
            </c:strRef>
          </c:cat>
          <c:val>
            <c:numRef>
              <c:f>'General Fund'!$J$5:$J$16</c:f>
              <c:numCache>
                <c:formatCode>"$"#,##0_);[Red]\("$"#,##0\)</c:formatCode>
                <c:ptCount val="12"/>
                <c:pt idx="0">
                  <c:v>4744335</c:v>
                </c:pt>
                <c:pt idx="1">
                  <c:v>4392312</c:v>
                </c:pt>
                <c:pt idx="2">
                  <c:v>1171911</c:v>
                </c:pt>
                <c:pt idx="3">
                  <c:v>997236</c:v>
                </c:pt>
                <c:pt idx="4">
                  <c:v>837450</c:v>
                </c:pt>
                <c:pt idx="5">
                  <c:v>830076</c:v>
                </c:pt>
                <c:pt idx="6">
                  <c:v>788750</c:v>
                </c:pt>
                <c:pt idx="7">
                  <c:v>779502</c:v>
                </c:pt>
                <c:pt idx="8">
                  <c:v>656789</c:v>
                </c:pt>
                <c:pt idx="9">
                  <c:v>551484</c:v>
                </c:pt>
                <c:pt idx="10">
                  <c:v>447029</c:v>
                </c:pt>
                <c:pt idx="11">
                  <c:v>393896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C-4EB2-88F1-CF608FEF8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088056"/>
        <c:axId val="453092976"/>
      </c:barChart>
      <c:catAx>
        <c:axId val="453088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092976"/>
        <c:crosses val="autoZero"/>
        <c:auto val="1"/>
        <c:lblAlgn val="ctr"/>
        <c:lblOffset val="100"/>
        <c:noMultiLvlLbl val="0"/>
      </c:catAx>
      <c:valAx>
        <c:axId val="453092976"/>
        <c:scaling>
          <c:orientation val="minMax"/>
          <c:max val="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088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'General Fund'!$I$17:$I$28</c:f>
              <c:strCache>
                <c:ptCount val="12"/>
                <c:pt idx="0">
                  <c:v>Library</c:v>
                </c:pt>
                <c:pt idx="1">
                  <c:v>Planning &amp; Zoning</c:v>
                </c:pt>
                <c:pt idx="2">
                  <c:v>Commissioners</c:v>
                </c:pt>
                <c:pt idx="3">
                  <c:v>Court Security</c:v>
                </c:pt>
                <c:pt idx="4">
                  <c:v>Veteran Services</c:v>
                </c:pt>
                <c:pt idx="5">
                  <c:v>County Extension</c:v>
                </c:pt>
                <c:pt idx="6">
                  <c:v>AIS</c:v>
                </c:pt>
                <c:pt idx="7">
                  <c:v>Sentence to Serve</c:v>
                </c:pt>
                <c:pt idx="8">
                  <c:v>SWCD</c:v>
                </c:pt>
                <c:pt idx="9">
                  <c:v>Victim Services</c:v>
                </c:pt>
                <c:pt idx="10">
                  <c:v>Medical Examiner</c:v>
                </c:pt>
                <c:pt idx="11">
                  <c:v>Court Admin.</c:v>
                </c:pt>
              </c:strCache>
            </c:strRef>
          </c:cat>
          <c:val>
            <c:numRef>
              <c:f>'General Fund'!$J$17:$J$28</c:f>
              <c:numCache>
                <c:formatCode>"$"#,##0_);[Red]\("$"#,##0\)</c:formatCode>
                <c:ptCount val="12"/>
                <c:pt idx="0">
                  <c:v>339955</c:v>
                </c:pt>
                <c:pt idx="1">
                  <c:v>283133</c:v>
                </c:pt>
                <c:pt idx="2">
                  <c:v>261628</c:v>
                </c:pt>
                <c:pt idx="3">
                  <c:v>195272</c:v>
                </c:pt>
                <c:pt idx="4">
                  <c:v>172670</c:v>
                </c:pt>
                <c:pt idx="5">
                  <c:v>160485</c:v>
                </c:pt>
                <c:pt idx="6">
                  <c:v>123319</c:v>
                </c:pt>
                <c:pt idx="7">
                  <c:v>87641</c:v>
                </c:pt>
                <c:pt idx="8">
                  <c:v>78388</c:v>
                </c:pt>
                <c:pt idx="9">
                  <c:v>77541</c:v>
                </c:pt>
                <c:pt idx="10">
                  <c:v>62000</c:v>
                </c:pt>
                <c:pt idx="11">
                  <c:v>61400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1-4F33-A17D-D347974F90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738480"/>
        <c:axId val="445741760"/>
      </c:barChart>
      <c:catAx>
        <c:axId val="44573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741760"/>
        <c:crosses val="autoZero"/>
        <c:auto val="1"/>
        <c:lblAlgn val="ctr"/>
        <c:lblOffset val="100"/>
        <c:noMultiLvlLbl val="0"/>
      </c:catAx>
      <c:valAx>
        <c:axId val="445741760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73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FC-4070-B1A5-81AD7EE59D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FC-4070-B1A5-81AD7EE59DF5}"/>
              </c:ext>
            </c:extLst>
          </c:dPt>
          <c:dLbls>
            <c:dLbl>
              <c:idx val="0"/>
              <c:layout>
                <c:manualLayout>
                  <c:x val="0.10059831806738444"/>
                  <c:y val="-0.50909469008681607"/>
                </c:manualLayout>
              </c:layout>
              <c:tx>
                <c:rich>
                  <a:bodyPr/>
                  <a:lstStyle/>
                  <a:p>
                    <a:fld id="{EC4D1996-37E4-4238-9979-46B28DE2704E}" type="CATEGORYNAME">
                      <a:rPr lang="en-US" sz="1400" smtClean="0"/>
                      <a:pPr/>
                      <a:t>[CATEGORY NAME]</a:t>
                    </a:fld>
                    <a:r>
                      <a:rPr lang="en-US" sz="1400" baseline="0" dirty="0"/>
                      <a:t>  </a:t>
                    </a:r>
                    <a:fld id="{D7B26BCF-7B07-40BC-B22D-8982BC354E00}" type="VALUE">
                      <a:rPr lang="en-US" sz="1400" baseline="0" smtClean="0"/>
                      <a:pPr/>
                      <a:t>[VALUE]</a:t>
                    </a:fld>
                    <a:r>
                      <a:rPr lang="en-US" sz="1400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FC-4070-B1A5-81AD7EE59DF5}"/>
                </c:ext>
              </c:extLst>
            </c:dLbl>
            <c:dLbl>
              <c:idx val="1"/>
              <c:layout>
                <c:manualLayout>
                  <c:x val="8.1737104290535115E-2"/>
                  <c:y val="2.8851605087825562E-2"/>
                </c:manualLayout>
              </c:layout>
              <c:tx>
                <c:rich>
                  <a:bodyPr/>
                  <a:lstStyle/>
                  <a:p>
                    <a:fld id="{476B12BF-9E21-47A8-9601-5D54D99FE86E}" type="CATEGORYNAME">
                      <a:rPr lang="en-US" sz="1400" smtClean="0"/>
                      <a:pPr/>
                      <a:t>[CATEGORY NAME]</a:t>
                    </a:fld>
                    <a:r>
                      <a:rPr lang="en-US" sz="1400" dirty="0"/>
                      <a:t> </a:t>
                    </a:r>
                    <a:r>
                      <a:rPr lang="en-US" baseline="0" dirty="0"/>
                      <a:t> </a:t>
                    </a:r>
                    <a:fld id="{76A83681-A754-4D34-B6C3-9C750F41D7E9}" type="VALUE">
                      <a:rPr lang="en-US" sz="1400" baseline="0" smtClean="0"/>
                      <a:pPr/>
                      <a:t>[VALUE]</a:t>
                    </a:fld>
                    <a:r>
                      <a:rPr lang="en-US" sz="1400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097331583552"/>
                      <c:h val="0.251249999999999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FC-4070-B1A5-81AD7EE59D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'Personnel Costs'!$B$28:$B$29</c:f>
              <c:strCache>
                <c:ptCount val="2"/>
                <c:pt idx="0">
                  <c:v>Personnel</c:v>
                </c:pt>
                <c:pt idx="1">
                  <c:v>non-personnel</c:v>
                </c:pt>
              </c:strCache>
            </c:strRef>
          </c:cat>
          <c:val>
            <c:numRef>
              <c:f>'Personnel Costs'!$C$28:$C$29</c:f>
              <c:numCache>
                <c:formatCode>0</c:formatCode>
                <c:ptCount val="2"/>
                <c:pt idx="0">
                  <c:v>74.8</c:v>
                </c:pt>
                <c:pt idx="1">
                  <c:v>25.200000000000003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FC-4070-B1A5-81AD7EE59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9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16269887085225"/>
          <c:y val="0.21027319965571106"/>
          <c:w val="0.50329923568938084"/>
          <c:h val="0.69483821607319385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9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397568281492904"/>
          <c:y val="0.15736172023440889"/>
          <c:w val="0.45304394534952797"/>
          <c:h val="0.7550732422492132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6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2021</a:t>
            </a:r>
            <a:r>
              <a:rPr lang="en-US" baseline="0"/>
              <a:t> Spending By Fund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08-4236-8C76-C9DF498AEB15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08-4236-8C76-C9DF498AEB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08-4236-8C76-C9DF498AEB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08-4236-8C76-C9DF498AEB15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08-4236-8C76-C9DF498AEB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08-4236-8C76-C9DF498AEB15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A08-4236-8C76-C9DF498AEB15}"/>
              </c:ext>
            </c:extLst>
          </c:dPt>
          <c:dLbls>
            <c:dLbl>
              <c:idx val="1"/>
              <c:layout>
                <c:manualLayout>
                  <c:x val="0.14304291287386209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08-4236-8C76-C9DF498AEB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Sheet2!$B$4:$B$10</c:f>
              <c:strCache>
                <c:ptCount val="7"/>
                <c:pt idx="0">
                  <c:v>General (non-public safety)</c:v>
                </c:pt>
                <c:pt idx="1">
                  <c:v>General (public Safety)</c:v>
                </c:pt>
                <c:pt idx="2">
                  <c:v>Health &amp; Human Services</c:v>
                </c:pt>
                <c:pt idx="3">
                  <c:v>Highway</c:v>
                </c:pt>
                <c:pt idx="4">
                  <c:v>Land Mgt</c:v>
                </c:pt>
                <c:pt idx="5">
                  <c:v>Debt Service</c:v>
                </c:pt>
                <c:pt idx="6">
                  <c:v>Designated Funds</c:v>
                </c:pt>
              </c:strCache>
            </c:strRef>
          </c:cat>
          <c:val>
            <c:numRef>
              <c:f>Sheet2!$C$4:$C$10</c:f>
              <c:numCache>
                <c:formatCode>#,##0</c:formatCode>
                <c:ptCount val="7"/>
                <c:pt idx="0">
                  <c:v>6483795</c:v>
                </c:pt>
                <c:pt idx="1">
                  <c:v>12791022</c:v>
                </c:pt>
                <c:pt idx="2">
                  <c:v>11881803</c:v>
                </c:pt>
                <c:pt idx="3">
                  <c:v>12111341</c:v>
                </c:pt>
                <c:pt idx="4">
                  <c:v>982794</c:v>
                </c:pt>
                <c:pt idx="5">
                  <c:v>2421458</c:v>
                </c:pt>
                <c:pt idx="6">
                  <c:v>66800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A08-4236-8C76-C9DF498AE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9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397568281492904"/>
          <c:y val="0.15736172023440889"/>
          <c:w val="0.45304394534952797"/>
          <c:h val="0.7550732422492132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0.82407</cdr:x>
      <cdr:y>0.63752</cdr:y>
    </cdr:from>
    <cdr:to>
      <cdr:x>1</cdr:x>
      <cdr:y>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40EAE43-35AE-49F2-ABF8-2BA9BC87232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10400" y="3285728"/>
          <a:ext cx="1447800" cy="159107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0.82407</cdr:x>
      <cdr:y>0.63752</cdr:y>
    </cdr:from>
    <cdr:to>
      <cdr:x>1</cdr:x>
      <cdr:y>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40EAE43-35AE-49F2-ABF8-2BA9BC87232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10400" y="3285728"/>
          <a:ext cx="1447800" cy="159107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3AF47-A29F-4142-A4F3-4A4FE0053A99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772378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72378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23BAA-87AF-4FA7-8110-0A58D87308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1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37840" cy="461643"/>
          </a:xfrm>
          <a:prstGeom prst="rect">
            <a:avLst/>
          </a:prstGeom>
        </p:spPr>
        <p:txBody>
          <a:bodyPr vert="horz" lIns="92793" tIns="46397" rIns="92793" bIns="4639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3"/>
            <a:ext cx="3037840" cy="461643"/>
          </a:xfrm>
          <a:prstGeom prst="rect">
            <a:avLst/>
          </a:prstGeom>
        </p:spPr>
        <p:txBody>
          <a:bodyPr vert="horz" lIns="92793" tIns="46397" rIns="92793" bIns="46397" rtlCol="0"/>
          <a:lstStyle>
            <a:lvl1pPr algn="r">
              <a:defRPr sz="1200"/>
            </a:lvl1pPr>
          </a:lstStyle>
          <a:p>
            <a:fld id="{C1E8AC51-8AA3-468F-8297-EDB7A7064D78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93" tIns="46397" rIns="92793" bIns="4639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226"/>
            <a:ext cx="5608320" cy="4156396"/>
          </a:xfrm>
          <a:prstGeom prst="rect">
            <a:avLst/>
          </a:prstGeom>
        </p:spPr>
        <p:txBody>
          <a:bodyPr vert="horz" lIns="92793" tIns="46397" rIns="92793" bIns="463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772823"/>
            <a:ext cx="3037840" cy="461643"/>
          </a:xfrm>
          <a:prstGeom prst="rect">
            <a:avLst/>
          </a:prstGeom>
        </p:spPr>
        <p:txBody>
          <a:bodyPr vert="horz" lIns="92793" tIns="46397" rIns="92793" bIns="4639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772823"/>
            <a:ext cx="3037840" cy="461643"/>
          </a:xfrm>
          <a:prstGeom prst="rect">
            <a:avLst/>
          </a:prstGeom>
        </p:spPr>
        <p:txBody>
          <a:bodyPr vert="horz" lIns="92793" tIns="46397" rIns="92793" bIns="46397" rtlCol="0" anchor="b"/>
          <a:lstStyle>
            <a:lvl1pPr algn="r">
              <a:defRPr sz="1200"/>
            </a:lvl1pPr>
          </a:lstStyle>
          <a:p>
            <a:fld id="{D92B40FF-400E-4EA7-B856-C89E3BC2D2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58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03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2021 Personnel Costs $14,446,346 (75%) Total expenses 19,310,067.  Increase in personnel costs $796,135 (5.8%) </a:t>
            </a:r>
          </a:p>
          <a:p>
            <a:r>
              <a:rPr lang="en-US" baseline="0"/>
              <a:t>Personnel </a:t>
            </a:r>
            <a:r>
              <a:rPr lang="en-US" baseline="0" dirty="0"/>
              <a:t>Costs includes:  Salaries &amp; Wages, County contribution to health insurance, PERA </a:t>
            </a:r>
            <a:r>
              <a:rPr lang="en-US" baseline="0"/>
              <a:t>and FICA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53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				dg - 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28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					dg - 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97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			dg:  Auditor Invoices Paid / you had 6,615 – I changed to 4,615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9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17k MICV funds				</a:t>
            </a:r>
          </a:p>
          <a:p>
            <a:r>
              <a:rPr lang="en-US" dirty="0"/>
              <a:t>1 social worker vacancy		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			dg - 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33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			dg:  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178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					dg: 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Tax</a:t>
            </a:r>
            <a:r>
              <a:rPr lang="en-US" baseline="0" dirty="0"/>
              <a:t> Levy = 43% of the budget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69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</a:t>
            </a:r>
            <a:r>
              <a:rPr lang="en-US" baseline="0" dirty="0"/>
              <a:t> tax levy 2020 = 44% of total budget (56% non-levy</a:t>
            </a:r>
            <a:r>
              <a:rPr lang="en-US" baseline="0" dirty="0">
                <a:highlight>
                  <a:srgbClr val="FFFF00"/>
                </a:highlight>
              </a:rPr>
              <a:t>)                                                </a:t>
            </a:r>
          </a:p>
          <a:p>
            <a:r>
              <a:rPr lang="en-US" baseline="0" dirty="0"/>
              <a:t>2021  43% of total budget 57% non-levy funded</a:t>
            </a:r>
          </a:p>
          <a:p>
            <a:r>
              <a:rPr lang="en-US" baseline="0" dirty="0"/>
              <a:t>HHS no levy increase 2020 or 2021.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375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updated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97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Taxable market value increase $$2,900 (1.7%)</a:t>
            </a:r>
          </a:p>
          <a:p>
            <a:r>
              <a:rPr lang="en-US" dirty="0"/>
              <a:t>Total Tax increase $130 (5.8%)</a:t>
            </a:r>
          </a:p>
          <a:p>
            <a:r>
              <a:rPr lang="en-US" dirty="0"/>
              <a:t>County Tax decrease</a:t>
            </a:r>
            <a:r>
              <a:rPr lang="en-US" baseline="0" dirty="0"/>
              <a:t>  $-19 (-1.7%)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655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427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			dg: 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319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6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budget—Estimate</a:t>
            </a:r>
            <a:r>
              <a:rPr lang="en-US" baseline="0" dirty="0"/>
              <a:t> of Revenue &amp; Expenditures					dg - checked</a:t>
            </a:r>
          </a:p>
          <a:p>
            <a:r>
              <a:rPr lang="en-US" dirty="0"/>
              <a:t>Note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67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Elections includes $81,234 to the reserve for future elections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Building &amp; Technology funds reduced to account for use of CARES Act funds for improvements &amp;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3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	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0FF-400E-4EA7-B856-C89E3BC2D27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8E7D-FE70-4AC2-B25F-D7393C49D9F7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490B-E878-44D7-808C-50B1BD44DF06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BAAF-A80D-4E05-BCA7-EEC37A9B09FD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3AF3-8D3C-485A-A15B-A536CDBE60B3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EA9E-546A-462B-9854-5A28BE94E917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4D0A-9CC6-493F-867F-1E16A440B3B0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D555-2B03-47B4-A995-2AC769B90ACE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1A1E-7954-42E1-B267-79499176C15F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5B58-FC8D-4D9D-8ED3-CA964FB4FAD8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FC46-DE25-4970-B65C-F59E20913419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D03C-49C8-4FA3-B858-88C6D29189B9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3434D-818E-4F45-B1FD-DFFC0D95B35D}" type="datetime1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E2696F-797E-4706-9FD5-6E3B7E246B3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15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chart" Target="../charts/chart16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chart" Target="../charts/chart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chart" Target="../charts/chart13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2021 Pine County Budget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/>
              <a:t>Truth in Taxation Hearing, December 3, 2020</a:t>
            </a:r>
          </a:p>
          <a:p>
            <a:pPr marL="514350" indent="-514350">
              <a:buAutoNum type="arabicPeriod"/>
            </a:pPr>
            <a:r>
              <a:rPr lang="en-US" dirty="0"/>
              <a:t>Call to Order			(Chair)</a:t>
            </a:r>
          </a:p>
          <a:p>
            <a:pPr marL="514350" indent="-514350">
              <a:buAutoNum type="arabicPeriod"/>
            </a:pPr>
            <a:r>
              <a:rPr lang="en-US" dirty="0"/>
              <a:t>Welcome/Opening Remarks	(Chair)</a:t>
            </a:r>
          </a:p>
          <a:p>
            <a:pPr marL="514350" indent="-514350">
              <a:buAutoNum type="arabicPeriod"/>
            </a:pPr>
            <a:r>
              <a:rPr lang="en-US" dirty="0"/>
              <a:t>Presentation of Budget	(Administrator)</a:t>
            </a:r>
          </a:p>
          <a:p>
            <a:pPr marL="514350" indent="-514350">
              <a:buAutoNum type="arabicPeriod"/>
            </a:pPr>
            <a:r>
              <a:rPr lang="en-US" dirty="0"/>
              <a:t>Public Comments		(Chair)</a:t>
            </a:r>
          </a:p>
          <a:p>
            <a:pPr marL="514350" indent="-514350">
              <a:buAutoNum type="arabicPeriod"/>
            </a:pPr>
            <a:r>
              <a:rPr lang="en-US" dirty="0"/>
              <a:t>Board Discussion		(Chair)</a:t>
            </a:r>
          </a:p>
          <a:p>
            <a:pPr marL="514350" indent="-514350">
              <a:buAutoNum type="arabicPeriod"/>
            </a:pPr>
            <a:r>
              <a:rPr lang="en-US" dirty="0"/>
              <a:t>Adjourn				(Chair)</a:t>
            </a:r>
          </a:p>
          <a:p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6781800" y="4495800"/>
          <a:ext cx="1828800" cy="2010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4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495800"/>
                        <a:ext cx="1828800" cy="2010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General Fund Department Expenditures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3313" name="Object 17"/>
          <p:cNvGraphicFramePr>
            <a:graphicFrameLocks noChangeAspect="1"/>
          </p:cNvGraphicFramePr>
          <p:nvPr/>
        </p:nvGraphicFramePr>
        <p:xfrm>
          <a:off x="7391400" y="152400"/>
          <a:ext cx="1524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4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52400"/>
                        <a:ext cx="15240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F594BCD-7000-4865-A3E7-8C4F00990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787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2"/>
            <a:ext cx="8077200" cy="781048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Personnel Expenditures as Percent of General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1681" name="Object 17"/>
          <p:cNvGraphicFramePr>
            <a:graphicFrameLocks noChangeAspect="1"/>
          </p:cNvGraphicFramePr>
          <p:nvPr/>
        </p:nvGraphicFramePr>
        <p:xfrm>
          <a:off x="7315200" y="5128260"/>
          <a:ext cx="1295400" cy="142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86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716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128260"/>
                        <a:ext cx="1295400" cy="1424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0AE71EA-2CAB-42EE-81E2-8961CCCF2A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984457"/>
              </p:ext>
            </p:extLst>
          </p:nvPr>
        </p:nvGraphicFramePr>
        <p:xfrm>
          <a:off x="609600" y="15240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409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/>
              <a:t>Jail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Admissions 		</a:t>
            </a:r>
            <a:r>
              <a:rPr lang="en-US" sz="2000" u="sng" dirty="0">
                <a:latin typeface="+mj-lt"/>
              </a:rPr>
              <a:t>11/30/20</a:t>
            </a:r>
            <a:r>
              <a:rPr lang="en-US" sz="2000" dirty="0">
                <a:latin typeface="+mj-lt"/>
              </a:rPr>
              <a:t>	</a:t>
            </a:r>
            <a:r>
              <a:rPr lang="en-US" sz="2000" u="sng" dirty="0">
                <a:latin typeface="+mj-lt"/>
              </a:rPr>
              <a:t>2019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Adult			1,378		1,993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Juvenile 			8		30 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 			</a:t>
            </a:r>
            <a:r>
              <a:rPr lang="en-US" sz="2000" u="sng" dirty="0">
                <a:latin typeface="+mj-lt"/>
              </a:rPr>
              <a:t>2020	2019	2018 	2017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Avg. Daily Population	57.7	72.71	80.0	93.5	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Avg. stay (days)		14.86	12.26	13  	13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Cost/inmate/day 		$155	$118	$117 	$100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Jail		37FT	9PT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STS		1FT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Court Security	1FT	6PT (furloughed until Feb. 1)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Vacancies	1 FT CO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MNDOC Approved Capacitiy-131 Beds (operational Capacity 85% or 111 Beds)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Pandemic Optimal Capacity – 50 beds (single-cell occupancy)  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96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Assessor / Recorder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</a:rPr>
              <a:t>	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Assessor				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Properties physically reappraised 	4,887	4,910	5,247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Sales Reviewed			1,207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	1,106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1,138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Homestead applications 		1,645	1,469	1,461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Recorder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Documents recorded 		6,784 	7,102	6,945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Death certificates issued		1,104	1,157	1,436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Birth certificates issued		899	947	1,042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Marriage licenses issued		123	128	123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63D47C-2494-40EA-91E7-F4AEA7977B31}"/>
              </a:ext>
            </a:extLst>
          </p:cNvPr>
          <p:cNvSpPr/>
          <p:nvPr/>
        </p:nvSpPr>
        <p:spPr>
          <a:xfrm>
            <a:off x="6400800" y="609600"/>
            <a:ext cx="2438400" cy="11430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60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Auditor/Treasurer &amp; Zoning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Zoning					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Wetland act inquiries			120	171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Wetland applications			80	119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Complaints / ordinance violations 		175	144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Septic system permits issued			165	148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Septic compliance inspections		23	2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Shoreland building permits			77	97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Minor subdivision reviews			20	20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Variances / CUP reviewed			13	9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Invoices paid				4,570	4,615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Receipts processed				3,225	3,446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Absentee/mail ballots counted		2,697	3,332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Tax forfeited parcels sold			60	69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Collected nearly $39 Million in 2019 property taxes and distributed to 68 taxing authorities.</a:t>
            </a: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12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Health and Human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Expenditures 2020	$ 11,950,510</a:t>
            </a:r>
          </a:p>
          <a:p>
            <a:r>
              <a:rPr lang="en-US" b="1" dirty="0"/>
              <a:t>Total Expenditures 2021	$11,881,803          </a:t>
            </a:r>
          </a:p>
          <a:p>
            <a:r>
              <a:rPr lang="en-US" dirty="0"/>
              <a:t>Decrease				$68,707</a:t>
            </a:r>
          </a:p>
          <a:p>
            <a:r>
              <a:rPr lang="en-US" dirty="0"/>
              <a:t>Total Revenue			$11,797,939</a:t>
            </a:r>
          </a:p>
          <a:p>
            <a:r>
              <a:rPr lang="en-US" dirty="0"/>
              <a:t>Use of Reserves			$83,864</a:t>
            </a:r>
          </a:p>
          <a:p>
            <a:r>
              <a:rPr lang="en-US" dirty="0"/>
              <a:t>Levy Portion 			$3,983,214 (34%)</a:t>
            </a:r>
          </a:p>
          <a:p>
            <a:r>
              <a:rPr lang="en-US" dirty="0"/>
              <a:t>2020 Levy Portion			(</a:t>
            </a:r>
            <a:r>
              <a:rPr lang="en-US" sz="2600" dirty="0"/>
              <a:t>34%)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137266"/>
              </p:ext>
            </p:extLst>
          </p:nvPr>
        </p:nvGraphicFramePr>
        <p:xfrm>
          <a:off x="7315200" y="4736856"/>
          <a:ext cx="1524000" cy="167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7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736856"/>
                        <a:ext cx="1524000" cy="1676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HHS Expenditures by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129720"/>
              </p:ext>
            </p:extLst>
          </p:nvPr>
        </p:nvGraphicFramePr>
        <p:xfrm>
          <a:off x="533400" y="2667000"/>
          <a:ext cx="8077201" cy="289559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19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536">
                  <a:extLst>
                    <a:ext uri="{9D8B030D-6E8A-4147-A177-3AD203B41FA5}">
                      <a16:colId xmlns:a16="http://schemas.microsoft.com/office/drawing/2014/main" val="4012252099"/>
                    </a:ext>
                  </a:extLst>
                </a:gridCol>
              </a:tblGrid>
              <a:tr h="71643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Levy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387">
                <a:tc>
                  <a:txBody>
                    <a:bodyPr/>
                    <a:lstStyle/>
                    <a:p>
                      <a:r>
                        <a:rPr lang="en-US" sz="2000" dirty="0"/>
                        <a:t>Income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$3,233,709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$3,312,625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$78,916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$1,175,682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387">
                <a:tc>
                  <a:txBody>
                    <a:bodyPr/>
                    <a:lstStyle/>
                    <a:p>
                      <a:r>
                        <a:rPr lang="en-US" sz="2000" dirty="0"/>
                        <a:t>Social Services</a:t>
                      </a:r>
                    </a:p>
                    <a:p>
                      <a:r>
                        <a:rPr lang="en-US" sz="2000" dirty="0"/>
                        <a:t>(Adult &amp; Children)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$7,159,637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7,038,869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$-120,768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$2,553,135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387">
                <a:tc>
                  <a:txBody>
                    <a:bodyPr/>
                    <a:lstStyle/>
                    <a:p>
                      <a:r>
                        <a:rPr lang="en-US" sz="2000" dirty="0"/>
                        <a:t>Public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$1,422,464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$1,395,609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$-26,855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$254,397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4753" name="Object 17"/>
          <p:cNvGraphicFramePr>
            <a:graphicFrameLocks noChangeAspect="1"/>
          </p:cNvGraphicFramePr>
          <p:nvPr/>
        </p:nvGraphicFramePr>
        <p:xfrm>
          <a:off x="7315200" y="685800"/>
          <a:ext cx="1524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91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685800"/>
                        <a:ext cx="15240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Protection Reports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2014		845</a:t>
            </a:r>
          </a:p>
          <a:p>
            <a:pPr marL="0" indent="0">
              <a:buNone/>
            </a:pPr>
            <a:r>
              <a:rPr lang="en-US" dirty="0"/>
              <a:t>2015		1,024</a:t>
            </a:r>
          </a:p>
          <a:p>
            <a:pPr marL="0" indent="0">
              <a:buNone/>
            </a:pPr>
            <a:r>
              <a:rPr lang="en-US" dirty="0"/>
              <a:t>2016		1,638</a:t>
            </a:r>
          </a:p>
          <a:p>
            <a:pPr marL="0" indent="0">
              <a:buNone/>
            </a:pPr>
            <a:r>
              <a:rPr lang="en-US" dirty="0"/>
              <a:t>2017		1,472</a:t>
            </a:r>
          </a:p>
          <a:p>
            <a:pPr marL="0" indent="0">
              <a:buNone/>
            </a:pPr>
            <a:r>
              <a:rPr lang="en-US" dirty="0"/>
              <a:t>2018		1,337</a:t>
            </a:r>
          </a:p>
          <a:p>
            <a:pPr marL="0" indent="0">
              <a:buNone/>
            </a:pPr>
            <a:r>
              <a:rPr lang="en-US" dirty="0"/>
              <a:t>2019	</a:t>
            </a:r>
            <a:r>
              <a:rPr lang="en-US"/>
              <a:t>	1,215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2020		832 (as of 11/25/20)</a:t>
            </a:r>
          </a:p>
          <a:p>
            <a:pPr marL="514350" indent="-514350">
              <a:buAutoNum type="arabicPlain" startAt="2014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54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Children’s Mental Health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Cases opened</a:t>
            </a:r>
          </a:p>
          <a:p>
            <a:r>
              <a:rPr lang="en-US" dirty="0"/>
              <a:t>2016		85</a:t>
            </a:r>
          </a:p>
          <a:p>
            <a:r>
              <a:rPr lang="en-US" dirty="0"/>
              <a:t>2017		83</a:t>
            </a:r>
          </a:p>
          <a:p>
            <a:r>
              <a:rPr lang="en-US" dirty="0"/>
              <a:t>2018		71</a:t>
            </a:r>
          </a:p>
          <a:p>
            <a:r>
              <a:rPr lang="en-US" dirty="0"/>
              <a:t>2019		45 </a:t>
            </a:r>
          </a:p>
          <a:p>
            <a:r>
              <a:rPr lang="en-US" dirty="0"/>
              <a:t>2020	19 (thru 11/25)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9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Highway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/>
          <a:lstStyle/>
          <a:p>
            <a:r>
              <a:rPr lang="en-US" dirty="0"/>
              <a:t>Total Expenditures 2020	$ 10,299,144 </a:t>
            </a:r>
          </a:p>
          <a:p>
            <a:r>
              <a:rPr lang="en-US" b="1" dirty="0"/>
              <a:t>Total Expenditures 2021	$12,111,341</a:t>
            </a:r>
          </a:p>
          <a:p>
            <a:r>
              <a:rPr lang="en-US" dirty="0"/>
              <a:t>Increase				$1,812,197</a:t>
            </a:r>
          </a:p>
          <a:p>
            <a:r>
              <a:rPr lang="en-US" dirty="0"/>
              <a:t>Total Revenue			$12,111,341</a:t>
            </a:r>
          </a:p>
          <a:p>
            <a:r>
              <a:rPr lang="en-US" dirty="0"/>
              <a:t>Sales/Use Tax 			$1,200,000</a:t>
            </a:r>
          </a:p>
          <a:p>
            <a:r>
              <a:rPr lang="en-US" dirty="0"/>
              <a:t>Levy Portion 			$  1,979,821   (16%)</a:t>
            </a:r>
          </a:p>
          <a:p>
            <a:r>
              <a:rPr lang="en-US" dirty="0"/>
              <a:t>2020 Levy Portion			(</a:t>
            </a:r>
            <a:r>
              <a:rPr lang="en-US" sz="2600" dirty="0"/>
              <a:t>19%)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7391400" y="4800600"/>
          <a:ext cx="1413098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7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800600"/>
                        <a:ext cx="1413098" cy="155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2021 Budget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endParaRPr lang="en-US" sz="6000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sz="9600" dirty="0">
                <a:latin typeface="+mj-lt"/>
              </a:rPr>
              <a:t>Structural balance for all funds (current year revenue and planned use of reserves is equal to or greater than planned spending-targeted use of reserves)</a:t>
            </a:r>
          </a:p>
          <a:p>
            <a:pPr>
              <a:spcAft>
                <a:spcPts val="600"/>
              </a:spcAft>
            </a:pPr>
            <a:r>
              <a:rPr lang="en-US" sz="9600" dirty="0">
                <a:latin typeface="+mj-lt"/>
              </a:rPr>
              <a:t>Revenue estimates are realistic/conservative</a:t>
            </a:r>
          </a:p>
          <a:p>
            <a:pPr>
              <a:spcAft>
                <a:spcPts val="600"/>
              </a:spcAft>
            </a:pPr>
            <a:r>
              <a:rPr lang="en-US" sz="9600" dirty="0">
                <a:latin typeface="+mj-lt"/>
              </a:rPr>
              <a:t>Maintain service levels and maximize revenue capture</a:t>
            </a:r>
          </a:p>
          <a:p>
            <a:pPr>
              <a:spcAft>
                <a:spcPts val="600"/>
              </a:spcAft>
            </a:pPr>
            <a:r>
              <a:rPr lang="en-US" sz="9600" dirty="0">
                <a:latin typeface="+mj-lt"/>
              </a:rPr>
              <a:t>Continue dedicated funds—vehicle replacement (Hwy.), buildings, technology, election equipment</a:t>
            </a:r>
          </a:p>
          <a:p>
            <a:pPr>
              <a:spcAft>
                <a:spcPts val="600"/>
              </a:spcAft>
            </a:pPr>
            <a:r>
              <a:rPr lang="en-US" sz="9600" dirty="0">
                <a:latin typeface="+mj-lt"/>
              </a:rPr>
              <a:t>Use of 2020 bond refunding proceeds </a:t>
            </a:r>
          </a:p>
          <a:p>
            <a:pPr>
              <a:spcAft>
                <a:spcPts val="600"/>
              </a:spcAft>
            </a:pPr>
            <a:r>
              <a:rPr lang="en-US" sz="9600" dirty="0">
                <a:latin typeface="+mj-lt"/>
              </a:rPr>
              <a:t>Use of CARES Act Funds</a:t>
            </a:r>
          </a:p>
          <a:p>
            <a:pPr marL="0" indent="0">
              <a:buNone/>
            </a:pPr>
            <a:endParaRPr lang="en-US" sz="5900" dirty="0">
              <a:latin typeface="+mj-lt"/>
            </a:endParaRPr>
          </a:p>
          <a:p>
            <a:endParaRPr lang="en-US" sz="31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br>
              <a:rPr lang="en-US" dirty="0"/>
            </a:br>
            <a:endParaRPr lang="en-US" dirty="0"/>
          </a:p>
          <a:p>
            <a:pPr lvl="2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227550"/>
              </p:ext>
            </p:extLst>
          </p:nvPr>
        </p:nvGraphicFramePr>
        <p:xfrm>
          <a:off x="6781800" y="4477776"/>
          <a:ext cx="1524000" cy="167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4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477776"/>
                        <a:ext cx="1524000" cy="1676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Property Tax Levy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1550" b="1" dirty="0"/>
              <a:t>	</a:t>
            </a:r>
            <a:r>
              <a:rPr lang="en-US" dirty="0"/>
              <a:t>	</a:t>
            </a:r>
            <a:r>
              <a:rPr lang="en-US" sz="2000" dirty="0"/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2020		2021		Change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General			$10,653,141	$11,308,929	$655,788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HHS			$3,983,214	$3,983,214	$0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Road &amp; Bridge		$1,929,821	$1,979,821	$50,000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Building Fund		$75,000		$25,000		-$50,000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Jail Bond		$1,177,365	$1,171,695	-$5,670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Courthouse Bond		$1,018,290	$1,020,390	$2,100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2017A CIP Bonds		$340,318	$343,731	$3,413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Technology Equipment	$100,000     	$25,000		-$75,000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Election 			</a:t>
            </a: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$77,234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$77,234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$0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Total			$19,354,383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19,935,014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$580,631</a:t>
            </a:r>
          </a:p>
          <a:p>
            <a:pPr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				Levy Increase	3.0%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307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200663"/>
              </p:ext>
            </p:extLst>
          </p:nvPr>
        </p:nvGraphicFramePr>
        <p:xfrm>
          <a:off x="8054009" y="5242475"/>
          <a:ext cx="1066800" cy="1170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5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4009" y="5242475"/>
                        <a:ext cx="1066800" cy="1170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Fund Balances 12/31/19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General				$5,730,611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Unassigned			$ 4,421,510	(24%)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Target (20%-35%)			$6,525,837	(35%)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Difference				$2,104,327</a:t>
            </a:r>
          </a:p>
          <a:p>
            <a:pPr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Health &amp; Human Services	$1,730,445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Assigned-MIECHV		$323,954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Highway				$2,354,188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Land Management			$1,165,275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239000" y="4998641"/>
          <a:ext cx="1371600" cy="150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32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998641"/>
                        <a:ext cx="1371600" cy="15085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81915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Changes in Value </a:t>
            </a:r>
            <a:r>
              <a:rPr lang="en-US" dirty="0"/>
              <a:t>	</a:t>
            </a:r>
          </a:p>
        </p:txBody>
      </p:sp>
      <p:graphicFrame>
        <p:nvGraphicFramePr>
          <p:cNvPr id="788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1550"/>
              </p:ext>
            </p:extLst>
          </p:nvPr>
        </p:nvGraphicFramePr>
        <p:xfrm>
          <a:off x="7543800" y="5217206"/>
          <a:ext cx="1371600" cy="1504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342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217206"/>
                        <a:ext cx="1371600" cy="1504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412934"/>
              </p:ext>
            </p:extLst>
          </p:nvPr>
        </p:nvGraphicFramePr>
        <p:xfrm>
          <a:off x="533400" y="1752601"/>
          <a:ext cx="7162800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7642">
                  <a:extLst>
                    <a:ext uri="{9D8B030D-6E8A-4147-A177-3AD203B41FA5}">
                      <a16:colId xmlns:a16="http://schemas.microsoft.com/office/drawing/2014/main" val="1006807150"/>
                    </a:ext>
                  </a:extLst>
                </a:gridCol>
                <a:gridCol w="1455990">
                  <a:extLst>
                    <a:ext uri="{9D8B030D-6E8A-4147-A177-3AD203B41FA5}">
                      <a16:colId xmlns:a16="http://schemas.microsoft.com/office/drawing/2014/main" val="3935001103"/>
                    </a:ext>
                  </a:extLst>
                </a:gridCol>
                <a:gridCol w="1489460">
                  <a:extLst>
                    <a:ext uri="{9D8B030D-6E8A-4147-A177-3AD203B41FA5}">
                      <a16:colId xmlns:a16="http://schemas.microsoft.com/office/drawing/2014/main" val="1923757358"/>
                    </a:ext>
                  </a:extLst>
                </a:gridCol>
                <a:gridCol w="1305370">
                  <a:extLst>
                    <a:ext uri="{9D8B030D-6E8A-4147-A177-3AD203B41FA5}">
                      <a16:colId xmlns:a16="http://schemas.microsoft.com/office/drawing/2014/main" val="2220844479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929268476"/>
                    </a:ext>
                  </a:extLst>
                </a:gridCol>
              </a:tblGrid>
              <a:tr h="47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 Value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 Value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in value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change in Value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955359"/>
                  </a:ext>
                </a:extLst>
              </a:tr>
              <a:tr h="47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742720"/>
                  </a:ext>
                </a:extLst>
              </a:tr>
              <a:tr h="4793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Residential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1,400,550,700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1,522,224,387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121,673,687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046751"/>
                  </a:ext>
                </a:extLst>
              </a:tr>
              <a:tr h="4793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Seasonal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563,481,100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600,320,300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36,839,200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735346"/>
                  </a:ext>
                </a:extLst>
              </a:tr>
              <a:tr h="4793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Agricultural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890,940,800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921,977,113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31,036,313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531013"/>
                  </a:ext>
                </a:extLst>
              </a:tr>
              <a:tr h="6073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Commercial / Industrial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193,895,800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193,104,700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-791,100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278852"/>
                  </a:ext>
                </a:extLst>
              </a:tr>
              <a:tr h="4793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Apartments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43,961,900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46,999,200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3,037,300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639510"/>
                  </a:ext>
                </a:extLst>
              </a:tr>
              <a:tr h="4793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3,092,830,300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3,284,625,700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191,795,400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35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824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Property Tax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(Taxable Property Value) * (Class Rate) = Tax Capacity</a:t>
            </a:r>
          </a:p>
          <a:p>
            <a:pPr>
              <a:buNone/>
            </a:pPr>
            <a:r>
              <a:rPr lang="en-US" dirty="0"/>
              <a:t>($100,000) * (1%) = $1,000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dirty="0"/>
              <a:t>For Pine County </a:t>
            </a:r>
          </a:p>
          <a:p>
            <a:pPr>
              <a:buNone/>
            </a:pPr>
            <a:r>
              <a:rPr lang="en-US" sz="2400" dirty="0"/>
              <a:t>Total Tax Capacity = $</a:t>
            </a:r>
            <a:r>
              <a:rPr lang="en-US" sz="2400" u="sng" dirty="0"/>
              <a:t>31,670,346</a:t>
            </a:r>
            <a:endParaRPr lang="en-US" sz="2400" dirty="0">
              <a:latin typeface="Cambria Math" pitchFamily="18" charset="0"/>
            </a:endParaRPr>
          </a:p>
          <a:p>
            <a:pPr>
              <a:buNone/>
            </a:pPr>
            <a:endParaRPr lang="en-US" sz="2400" dirty="0">
              <a:highlight>
                <a:srgbClr val="FFFF00"/>
              </a:highlight>
              <a:latin typeface="Cambria Math" pitchFamily="18" charset="0"/>
            </a:endParaRPr>
          </a:p>
          <a:p>
            <a:pPr>
              <a:buNone/>
            </a:pPr>
            <a:r>
              <a:rPr lang="en-US" sz="2400" dirty="0"/>
              <a:t>Tax Levy = </a:t>
            </a:r>
            <a:r>
              <a:rPr lang="en-US" sz="2400" dirty="0">
                <a:latin typeface="Cambria Math" pitchFamily="18" charset="0"/>
              </a:rPr>
              <a:t> $19,935,014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Tax Classification Rate = </a:t>
            </a:r>
            <a:r>
              <a:rPr lang="en-US" sz="2400" u="sng" dirty="0"/>
              <a:t>62.95</a:t>
            </a:r>
            <a:r>
              <a:rPr lang="en-US" sz="2400" dirty="0"/>
              <a:t>% (estimated)</a:t>
            </a:r>
          </a:p>
          <a:p>
            <a:pPr>
              <a:buNone/>
            </a:pPr>
            <a:r>
              <a:rPr lang="en-US" sz="2400" dirty="0"/>
              <a:t>County Property Taxes on $100,000 home= $630</a:t>
            </a:r>
            <a:r>
              <a:rPr lang="en-US" sz="2400" dirty="0">
                <a:highlight>
                  <a:srgbClr val="FFFF00"/>
                </a:highlight>
              </a:rPr>
              <a:t>___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6781800" y="4495800"/>
          <a:ext cx="1828800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7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495800"/>
                        <a:ext cx="1828800" cy="201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84A9EE14-F923-40C8-B55D-578CE012B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9" y="1343024"/>
            <a:ext cx="8996516" cy="501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57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B61BFF8-741D-47CC-A2A7-BF95E05B1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76" y="194554"/>
            <a:ext cx="8764724" cy="652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077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Accomplishments of the 2021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All funds structurally balanced by using current year revenue and planned spending of reserves.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dirty="0"/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Accomplished goal of 3% levy.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dirty="0"/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Cost Drivers 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Personnel—Wages &amp; Benefits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Maintain vehicle replacement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New IT &amp; HR staff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/>
              <a:t>The county board will consider the final budget</a:t>
            </a:r>
          </a:p>
          <a:p>
            <a:pPr marL="393192" lvl="1" indent="0">
              <a:buNone/>
            </a:pPr>
            <a:r>
              <a:rPr lang="en-US" dirty="0"/>
              <a:t>and property tax levy at the regular meeting, </a:t>
            </a:r>
          </a:p>
          <a:p>
            <a:pPr marL="393192" lvl="1" indent="0">
              <a:buNone/>
            </a:pPr>
            <a:r>
              <a:rPr lang="en-US" dirty="0"/>
              <a:t>December 15, 2020, at 10:00 a.m.</a:t>
            </a:r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702677"/>
              </p:ext>
            </p:extLst>
          </p:nvPr>
        </p:nvGraphicFramePr>
        <p:xfrm>
          <a:off x="7696200" y="5119370"/>
          <a:ext cx="990600" cy="1081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75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119370"/>
                        <a:ext cx="990600" cy="10814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3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267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Public Comments </a:t>
            </a:r>
            <a:br>
              <a:rPr lang="en-US" sz="7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&amp;</a:t>
            </a:r>
            <a:br>
              <a:rPr lang="en-US" sz="7200" dirty="0">
                <a:solidFill>
                  <a:schemeClr val="tx1"/>
                </a:solidFill>
              </a:rPr>
            </a:br>
            <a:r>
              <a:rPr lang="en-US" sz="7200" dirty="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276600" y="3048000"/>
          <a:ext cx="2743200" cy="299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5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48000"/>
                        <a:ext cx="2743200" cy="299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Budget and Fund Structure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Budget is made up of funds, each of which must balance with available resources</a:t>
            </a:r>
          </a:p>
          <a:p>
            <a:r>
              <a:rPr lang="en-US" dirty="0"/>
              <a:t>10 budgeted funds:</a:t>
            </a:r>
          </a:p>
          <a:p>
            <a:pPr lvl="1"/>
            <a:r>
              <a:rPr lang="en-US" dirty="0"/>
              <a:t>General (Revenue) (#01)</a:t>
            </a:r>
          </a:p>
          <a:p>
            <a:pPr lvl="1"/>
            <a:r>
              <a:rPr lang="en-US" dirty="0"/>
              <a:t>Health &amp; Human Services (#12)</a:t>
            </a:r>
          </a:p>
          <a:p>
            <a:pPr lvl="1"/>
            <a:r>
              <a:rPr lang="en-US" dirty="0"/>
              <a:t>Highway (Road &amp; Bridge) (#13)</a:t>
            </a:r>
          </a:p>
          <a:p>
            <a:pPr lvl="1"/>
            <a:r>
              <a:rPr lang="en-US" dirty="0"/>
              <a:t>Land Management (#22)</a:t>
            </a:r>
          </a:p>
          <a:p>
            <a:pPr lvl="1"/>
            <a:r>
              <a:rPr lang="en-US" dirty="0"/>
              <a:t>Building Fund (#38)</a:t>
            </a:r>
          </a:p>
          <a:p>
            <a:pPr lvl="1"/>
            <a:r>
              <a:rPr lang="en-US" dirty="0"/>
              <a:t>2015A G.O. jail bonds (#39)</a:t>
            </a:r>
          </a:p>
          <a:p>
            <a:pPr lvl="1"/>
            <a:r>
              <a:rPr lang="en-US" dirty="0"/>
              <a:t>2012 G.O. courthouse bonds (#40)</a:t>
            </a:r>
          </a:p>
          <a:p>
            <a:pPr lvl="2"/>
            <a:r>
              <a:rPr lang="en-US" dirty="0"/>
              <a:t>Refunded in 2020</a:t>
            </a:r>
          </a:p>
          <a:p>
            <a:pPr lvl="1"/>
            <a:r>
              <a:rPr lang="en-US" dirty="0"/>
              <a:t>2017A G.O. CIP Bonds (#41)</a:t>
            </a:r>
          </a:p>
          <a:p>
            <a:pPr lvl="1"/>
            <a:r>
              <a:rPr lang="en-US" dirty="0"/>
              <a:t>Equipment (Technology) (#43)</a:t>
            </a:r>
          </a:p>
          <a:p>
            <a:pPr lvl="1"/>
            <a:r>
              <a:rPr lang="en-US" dirty="0"/>
              <a:t>Election Equipment (#44)</a:t>
            </a:r>
          </a:p>
          <a:p>
            <a:pPr lvl="1"/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6781800" y="4495800"/>
          <a:ext cx="1828800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9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495800"/>
                        <a:ext cx="1828800" cy="201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2288"/>
            <a:ext cx="8229600" cy="8199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2021 Revenue and Expenditures by Fund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6081" name="Object 17"/>
          <p:cNvGraphicFramePr>
            <a:graphicFrameLocks noChangeAspect="1"/>
          </p:cNvGraphicFramePr>
          <p:nvPr/>
        </p:nvGraphicFramePr>
        <p:xfrm>
          <a:off x="7848600" y="304800"/>
          <a:ext cx="1078375" cy="1183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20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04800"/>
                        <a:ext cx="1078375" cy="1183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365278"/>
              </p:ext>
            </p:extLst>
          </p:nvPr>
        </p:nvGraphicFramePr>
        <p:xfrm>
          <a:off x="457200" y="1676403"/>
          <a:ext cx="8229600" cy="419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Revenue</a:t>
                      </a:r>
                      <a:endParaRPr kumimoji="0" lang="en-US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Expenditure</a:t>
                      </a:r>
                      <a:endParaRPr kumimoji="0" lang="en-US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</a:t>
                      </a:r>
                      <a:endParaRPr kumimoji="0" lang="en-US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19,117,487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19,274,817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-157,330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&amp; Human Services</a:t>
                      </a: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11,797,939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11,881,803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-83,864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Highway</a:t>
                      </a: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12,111,341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12,111,341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982,794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982,794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Building Fund</a:t>
                      </a: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2015A GO Jail Bonds</a:t>
                      </a: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1,175,495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1,107,810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67,685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2012 GO Courthouse Bonds</a:t>
                      </a: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1,022,548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992,071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30,477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164658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 A G.O.</a:t>
                      </a:r>
                      <a:r>
                        <a:rPr kumimoji="0" lang="en-US" sz="16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CIP Bonds</a:t>
                      </a: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344,831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321,577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23,254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Technology Equipment Fund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kumimoji="0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Election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79,034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16,800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62,234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52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2020 &amp; 2021 Expenditures by Fund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741504"/>
              </p:ext>
            </p:extLst>
          </p:nvPr>
        </p:nvGraphicFramePr>
        <p:xfrm>
          <a:off x="381000" y="1774613"/>
          <a:ext cx="8001000" cy="47244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40216996"/>
                    </a:ext>
                  </a:extLst>
                </a:gridCol>
              </a:tblGrid>
              <a:tr h="3637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27">
                <a:tc>
                  <a:txBody>
                    <a:bodyPr/>
                    <a:lstStyle/>
                    <a:p>
                      <a:r>
                        <a:rPr lang="en-US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18,645,249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19,274,817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629,568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27">
                <a:tc>
                  <a:txBody>
                    <a:bodyPr/>
                    <a:lstStyle/>
                    <a:p>
                      <a:r>
                        <a:rPr lang="en-US" dirty="0"/>
                        <a:t>Health &amp;</a:t>
                      </a:r>
                      <a:r>
                        <a:rPr lang="en-US" baseline="0" dirty="0"/>
                        <a:t> Human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11,950,510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11,881,803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-68,707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727">
                <a:tc>
                  <a:txBody>
                    <a:bodyPr/>
                    <a:lstStyle/>
                    <a:p>
                      <a:r>
                        <a:rPr lang="en-US" dirty="0"/>
                        <a:t>Highway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10,299,144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12,111,341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1,812,197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727">
                <a:tc>
                  <a:txBody>
                    <a:bodyPr/>
                    <a:lstStyle/>
                    <a:p>
                      <a:r>
                        <a:rPr lang="en-US" dirty="0"/>
                        <a:t>Land Mgt.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908,848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982,794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73,946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727">
                <a:tc>
                  <a:txBody>
                    <a:bodyPr/>
                    <a:lstStyle/>
                    <a:p>
                      <a:r>
                        <a:rPr lang="en-US" dirty="0"/>
                        <a:t>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-50,000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-66.7%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727">
                <a:tc>
                  <a:txBody>
                    <a:bodyPr/>
                    <a:lstStyle/>
                    <a:p>
                      <a:r>
                        <a:rPr lang="en-US" dirty="0"/>
                        <a:t>2015A GO Jail 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1,102,510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1,107,810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727">
                <a:tc>
                  <a:txBody>
                    <a:bodyPr/>
                    <a:lstStyle/>
                    <a:p>
                      <a:r>
                        <a:rPr lang="en-US" dirty="0"/>
                        <a:t>2012 GO Crthouse 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949,779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992,071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42,292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/>
                        <a:t>2017A GO CIP 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323,252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321,577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-1,675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Technology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25,000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-75.0%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Election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98,034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16,800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-81,234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-82.9%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3737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Grand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44,452,326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46,739,013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2,286,687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385313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6081" name="Object 17"/>
          <p:cNvGraphicFramePr>
            <a:graphicFrameLocks noChangeAspect="1"/>
          </p:cNvGraphicFramePr>
          <p:nvPr/>
        </p:nvGraphicFramePr>
        <p:xfrm>
          <a:off x="7772400" y="457200"/>
          <a:ext cx="1078375" cy="1183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3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57200"/>
                        <a:ext cx="1078375" cy="1183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52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Total Expenditures as Percent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93860098"/>
              </p:ext>
            </p:extLst>
          </p:nvPr>
        </p:nvGraphicFramePr>
        <p:xfrm>
          <a:off x="1295400" y="1371600"/>
          <a:ext cx="6534150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63050"/>
              </p:ext>
            </p:extLst>
          </p:nvPr>
        </p:nvGraphicFramePr>
        <p:xfrm>
          <a:off x="241300" y="292100"/>
          <a:ext cx="8661400" cy="627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267AA82-F089-4D36-9B3E-D71D0B977D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209717"/>
              </p:ext>
            </p:extLst>
          </p:nvPr>
        </p:nvGraphicFramePr>
        <p:xfrm>
          <a:off x="88900" y="1371600"/>
          <a:ext cx="79121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8B928B4-50E9-41DF-BABC-4368532A1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46980"/>
              </p:ext>
            </p:extLst>
          </p:nvPr>
        </p:nvGraphicFramePr>
        <p:xfrm>
          <a:off x="1104900" y="1493202"/>
          <a:ext cx="6934200" cy="503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AC8C27E-7552-47D7-AFEF-4C66C55036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999287"/>
              </p:ext>
            </p:extLst>
          </p:nvPr>
        </p:nvGraphicFramePr>
        <p:xfrm>
          <a:off x="1642110" y="1402079"/>
          <a:ext cx="5859780" cy="405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Total Personnel Expenses vs. All Other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295400" y="1371600"/>
          <a:ext cx="6534150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267AA82-F089-4D36-9B3E-D71D0B977D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900" y="1371600"/>
          <a:ext cx="7912100" cy="47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8B928B4-50E9-41DF-BABC-4368532A1488}"/>
              </a:ext>
            </a:extLst>
          </p:cNvPr>
          <p:cNvGraphicFramePr>
            <a:graphicFrameLocks noGrp="1"/>
          </p:cNvGraphicFramePr>
          <p:nvPr/>
        </p:nvGraphicFramePr>
        <p:xfrm>
          <a:off x="1104900" y="1493202"/>
          <a:ext cx="6934200" cy="503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AC8C27E-7552-47D7-AFEF-4C66C55036E8}"/>
              </a:ext>
            </a:extLst>
          </p:cNvPr>
          <p:cNvGraphicFramePr>
            <a:graphicFrameLocks/>
          </p:cNvGraphicFramePr>
          <p:nvPr/>
        </p:nvGraphicFramePr>
        <p:xfrm>
          <a:off x="1642110" y="1402079"/>
          <a:ext cx="5859780" cy="405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C16D12E-0F78-4DF7-8421-352FE0E57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2465"/>
              </p:ext>
            </p:extLst>
          </p:nvPr>
        </p:nvGraphicFramePr>
        <p:xfrm>
          <a:off x="1470660" y="2057400"/>
          <a:ext cx="538734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54814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Expenditures 2020	$18,645,249</a:t>
            </a:r>
          </a:p>
          <a:p>
            <a:r>
              <a:rPr lang="en-US" b="1" dirty="0"/>
              <a:t>Total Expenditures 2021</a:t>
            </a:r>
            <a:r>
              <a:rPr lang="en-US" dirty="0"/>
              <a:t>	</a:t>
            </a:r>
            <a:r>
              <a:rPr lang="en-US" b="1" dirty="0"/>
              <a:t>$19,274,817</a:t>
            </a:r>
          </a:p>
          <a:p>
            <a:r>
              <a:rPr lang="en-US" dirty="0"/>
              <a:t>Increase				$629,586 (3.4%)</a:t>
            </a:r>
          </a:p>
          <a:p>
            <a:r>
              <a:rPr lang="en-US" dirty="0"/>
              <a:t>Total Revenue			$19,117,487</a:t>
            </a:r>
          </a:p>
          <a:p>
            <a:r>
              <a:rPr lang="en-US" dirty="0"/>
              <a:t>Contingency			$0</a:t>
            </a:r>
          </a:p>
          <a:p>
            <a:r>
              <a:rPr lang="en-US" dirty="0"/>
              <a:t>Use of Reserves			$157,330</a:t>
            </a:r>
            <a:r>
              <a:rPr lang="en-US" dirty="0">
                <a:highlight>
                  <a:srgbClr val="FF0000"/>
                </a:highlight>
              </a:rPr>
              <a:t>	</a:t>
            </a:r>
          </a:p>
          <a:p>
            <a:r>
              <a:rPr lang="en-US" dirty="0"/>
              <a:t>Levy Portion 			$ 11,308,929 	59%</a:t>
            </a:r>
          </a:p>
          <a:p>
            <a:r>
              <a:rPr lang="en-US" sz="2600" dirty="0"/>
              <a:t>2020 Levy Portion				57%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391400" y="762000"/>
          <a:ext cx="1205247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31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762000"/>
                        <a:ext cx="1205247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General Fund Department Expenditures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696F-797E-4706-9FD5-6E3B7E246B3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5361" name="Object 17"/>
          <p:cNvGraphicFramePr>
            <a:graphicFrameLocks noChangeAspect="1"/>
          </p:cNvGraphicFramePr>
          <p:nvPr/>
        </p:nvGraphicFramePr>
        <p:xfrm>
          <a:off x="7620000" y="403860"/>
          <a:ext cx="1295400" cy="142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6" r:id="rId4" imgW="1257300" imgH="1371600" progId="">
                  <p:embed/>
                </p:oleObj>
              </mc:Choice>
              <mc:Fallback>
                <p:oleObj r:id="rId4" imgW="1257300" imgH="13716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03860"/>
                        <a:ext cx="1295400" cy="1424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C581721-335F-4986-9DCD-ABF5CC8521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76440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C581721-335F-4986-9DCD-ABF5CC8521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892534"/>
              </p:ext>
            </p:extLst>
          </p:nvPr>
        </p:nvGraphicFramePr>
        <p:xfrm>
          <a:off x="457200" y="1676400"/>
          <a:ext cx="7467600" cy="447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7649</TotalTime>
  <Words>1819</Words>
  <Application>Microsoft Office PowerPoint</Application>
  <PresentationFormat>On-screen Show (4:3)</PresentationFormat>
  <Paragraphs>432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Cambria Math</vt:lpstr>
      <vt:lpstr>Constantia</vt:lpstr>
      <vt:lpstr>Wingdings 2</vt:lpstr>
      <vt:lpstr>Flow</vt:lpstr>
      <vt:lpstr>2021 Pine County Budget</vt:lpstr>
      <vt:lpstr>2021 Budget Accomplishments</vt:lpstr>
      <vt:lpstr>Budget and Fund Structure</vt:lpstr>
      <vt:lpstr>2021 Revenue and Expenditures by Fund</vt:lpstr>
      <vt:lpstr>2020 &amp; 2021 Expenditures by Fund</vt:lpstr>
      <vt:lpstr>Total Expenditures as Percent</vt:lpstr>
      <vt:lpstr>Total Personnel Expenses vs. All Other</vt:lpstr>
      <vt:lpstr>General Fund</vt:lpstr>
      <vt:lpstr>General Fund Department Expenditures</vt:lpstr>
      <vt:lpstr>General Fund Department Expenditures</vt:lpstr>
      <vt:lpstr>Personnel Expenditures as Percent of General Fund</vt:lpstr>
      <vt:lpstr>Jail Operations</vt:lpstr>
      <vt:lpstr> Assessor / Recorder</vt:lpstr>
      <vt:lpstr>Auditor/Treasurer &amp; Zoning</vt:lpstr>
      <vt:lpstr>Health and Human Services</vt:lpstr>
      <vt:lpstr>HHS Expenditures by Function</vt:lpstr>
      <vt:lpstr>Child Protection Reports </vt:lpstr>
      <vt:lpstr>Children’s Mental Health </vt:lpstr>
      <vt:lpstr>Highway</vt:lpstr>
      <vt:lpstr>Property Tax Levy</vt:lpstr>
      <vt:lpstr>Fund Balances 12/31/19</vt:lpstr>
      <vt:lpstr>Changes in Value  </vt:lpstr>
      <vt:lpstr>Property Tax Calculation</vt:lpstr>
      <vt:lpstr>PowerPoint Presentation</vt:lpstr>
      <vt:lpstr>PowerPoint Presentation</vt:lpstr>
      <vt:lpstr>Accomplishments of the 2021 Budget</vt:lpstr>
      <vt:lpstr>Public Comments  &amp; Questions</vt:lpstr>
    </vt:vector>
  </TitlesOfParts>
  <Company>Pine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PINE COUNTY  MISSION STATEMENT</dc:title>
  <dc:creator>David Minke</dc:creator>
  <cp:lastModifiedBy>Deborah M. Gray</cp:lastModifiedBy>
  <cp:revision>838</cp:revision>
  <cp:lastPrinted>2019-12-05T22:43:16Z</cp:lastPrinted>
  <dcterms:created xsi:type="dcterms:W3CDTF">2012-08-27T19:54:25Z</dcterms:created>
  <dcterms:modified xsi:type="dcterms:W3CDTF">2020-12-03T21:40:16Z</dcterms:modified>
</cp:coreProperties>
</file>